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45" r:id="rId2"/>
    <p:sldId id="647" r:id="rId3"/>
    <p:sldId id="648" r:id="rId4"/>
    <p:sldId id="651" r:id="rId5"/>
    <p:sldId id="653" r:id="rId6"/>
    <p:sldId id="654" r:id="rId7"/>
    <p:sldId id="658" r:id="rId8"/>
    <p:sldId id="659" r:id="rId9"/>
    <p:sldId id="660" r:id="rId10"/>
    <p:sldId id="662" r:id="rId11"/>
    <p:sldId id="663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671" r:id="rId20"/>
    <p:sldId id="672" r:id="rId21"/>
    <p:sldId id="673" r:id="rId22"/>
    <p:sldId id="674" r:id="rId23"/>
    <p:sldId id="675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 autoAdjust="0"/>
    <p:restoredTop sz="91478" autoAdjust="0"/>
  </p:normalViewPr>
  <p:slideViewPr>
    <p:cSldViewPr>
      <p:cViewPr varScale="1">
        <p:scale>
          <a:sx n="70" d="100"/>
          <a:sy n="70" d="100"/>
        </p:scale>
        <p:origin x="93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9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12.04150v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12.04150v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60648" y="1988840"/>
            <a:ext cx="827868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>
                <a:latin typeface="나눔바른고딕OTF Bold" charset="-127"/>
                <a:ea typeface="나눔바른고딕OTF Bold" charset="-127"/>
              </a:rPr>
              <a:t>Weakly </a:t>
            </a:r>
            <a:r>
              <a:rPr lang="en-US" altLang="ko-KR" sz="7200">
                <a:latin typeface="나눔바른고딕OTF Bold" charset="-127"/>
                <a:ea typeface="나눔바른고딕OTF Bold" charset="-127"/>
              </a:rPr>
              <a:t>Supervised Localization</a:t>
            </a:r>
            <a:endParaRPr lang="en-US" altLang="ko-KR" sz="7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5556" y="5805264"/>
            <a:ext cx="7848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Learning Deep Features for Discriminative Localization</a:t>
            </a:r>
            <a:b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</a:b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Bolei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 Zhou, Aditya Khosla,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Agata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Lapedriza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, Aude Oliva, Antonio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Torralba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644404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Based on Junho Cho’s slide (@PIL SNU)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8337" y="7483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/>
              <a:t>CAM on top 5 predictions on an image</a:t>
            </a:r>
          </a:p>
          <a:p>
            <a:r>
              <a:rPr kumimoji="1" lang="en-US" altLang="ko-KR" dirty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/>
              <a:t>Oquab</a:t>
            </a:r>
            <a:r>
              <a:rPr kumimoji="1" lang="en-US" altLang="ko-KR" sz="1600" dirty="0"/>
              <a:t> et al. CVPR2015 </a:t>
            </a:r>
            <a:br>
              <a:rPr kumimoji="1" lang="en-US" altLang="ko-KR" sz="1600" dirty="0"/>
            </a:br>
            <a:r>
              <a:rPr kumimoji="1" lang="en-US" altLang="ko-KR" sz="1600" dirty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/>
              <a:t>Use </a:t>
            </a:r>
            <a:r>
              <a:rPr kumimoji="1" lang="en-US" altLang="ko-KR" sz="1400" u="sng" dirty="0"/>
              <a:t>global max pooling(GMP)</a:t>
            </a:r>
          </a:p>
          <a:p>
            <a:r>
              <a:rPr kumimoji="1" lang="en-US" altLang="ko-KR" dirty="0"/>
              <a:t>Intuitive difference between GMP and GAP?</a:t>
            </a:r>
          </a:p>
          <a:p>
            <a:pPr lvl="1"/>
            <a:r>
              <a:rPr kumimoji="1" lang="en-US" altLang="ko-KR" dirty="0"/>
              <a:t>GAP loss encourages identification on the extent of an object.</a:t>
            </a:r>
          </a:p>
          <a:p>
            <a:pPr lvl="1"/>
            <a:r>
              <a:rPr kumimoji="1" lang="en-US" altLang="ko-KR" dirty="0"/>
              <a:t>GMP loss encourages it to identify </a:t>
            </a:r>
            <a:r>
              <a:rPr kumimoji="1" lang="en-US" altLang="ko-KR" b="1" u="sng" dirty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discriminative part.</a:t>
            </a:r>
          </a:p>
          <a:p>
            <a:pPr lvl="1"/>
            <a:r>
              <a:rPr kumimoji="1" lang="en-US" altLang="ko-KR" dirty="0"/>
              <a:t>GAP, average of a map maximized by finding </a:t>
            </a:r>
            <a:r>
              <a:rPr kumimoji="1" lang="en-US" altLang="ko-KR" b="1" u="sng" dirty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parts of object</a:t>
            </a:r>
          </a:p>
          <a:p>
            <a:pPr lvl="2"/>
            <a:r>
              <a:rPr kumimoji="1" lang="en-US" altLang="ko-KR" dirty="0"/>
              <a:t>if activations is all low, output of particular map reduces.</a:t>
            </a:r>
          </a:p>
          <a:p>
            <a:pPr lvl="1"/>
            <a:r>
              <a:rPr kumimoji="1" lang="en-US" altLang="ko-KR" dirty="0"/>
              <a:t>GMP, low scores for all image regions except the most discriminative part</a:t>
            </a:r>
          </a:p>
          <a:p>
            <a:pPr lvl="2"/>
            <a:r>
              <a:rPr kumimoji="1" lang="en-US" altLang="ko-KR" dirty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prstClr val="black"/>
                  </a:solidFill>
                  <a:latin typeface="나눔바른고딕OTF Bold" charset="-127"/>
                  <a:ea typeface="나눔바른고딕OTF Bold" charset="-127"/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/>
              <a:t>GAP (upper) vs GMP (lower)</a:t>
            </a:r>
          </a:p>
          <a:p>
            <a:r>
              <a:rPr kumimoji="1" lang="en-US" altLang="ko-KR" sz="2000" dirty="0"/>
              <a:t>GAP outperforms GMP</a:t>
            </a:r>
          </a:p>
          <a:p>
            <a:r>
              <a:rPr kumimoji="1" lang="en-US" altLang="ko-KR" sz="2000" dirty="0"/>
              <a:t>GAP highlights more </a:t>
            </a:r>
            <a:r>
              <a:rPr kumimoji="1" lang="en-US" altLang="ko-KR" sz="2000" b="1" dirty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/>
              <a:t>object regions and less background noise.</a:t>
            </a:r>
          </a:p>
          <a:p>
            <a:r>
              <a:rPr kumimoji="1" lang="en-US" altLang="ko-KR" sz="2000" dirty="0"/>
              <a:t>Loss for average pooling benefits when the network identifies </a:t>
            </a:r>
            <a:r>
              <a:rPr kumimoji="1" lang="en-US" altLang="ko-KR" sz="2000" b="1" i="1" dirty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prstClr val="white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GoogeLeNet</a:t>
            </a:r>
            <a:br>
              <a:rPr kumimoji="1" lang="en-US" altLang="ko-KR" sz="24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latin typeface="나눔바른고딕OTF Bold" charset="-127"/>
                <a:ea typeface="나눔바른고딕OTF Bold" charset="-127"/>
              </a:rPr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>
                <a:latin typeface="나눔바른고딕OTF Bold" charset="-127"/>
                <a:ea typeface="나눔바른고딕OTF Bold" charset="-127"/>
              </a:rPr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나눔바른고딕OTF Bold" charset="-127"/>
                <a:ea typeface="나눔바른고딕OTF Bold" charset="-127"/>
              </a:rPr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나눔바른고딕OTF Bold" charset="-127"/>
                <a:ea typeface="나눔바른고딕OTF Bold" charset="-127"/>
              </a:rPr>
              <a:t>Ex) </a:t>
            </a:r>
            <a:r>
              <a:rPr kumimoji="1" lang="en-US" altLang="ko-KR" sz="2000" dirty="0" err="1">
                <a:latin typeface="나눔바른고딕OTF Bold" charset="-127"/>
                <a:ea typeface="나눔바른고딕OTF Bold" charset="-127"/>
              </a:rPr>
              <a:t>VGGnet</a:t>
            </a:r>
            <a:r>
              <a:rPr kumimoji="1" lang="en-US" altLang="ko-KR" sz="2000" dirty="0">
                <a:latin typeface="나눔바른고딕OTF Bold" charset="-127"/>
                <a:ea typeface="나눔바른고딕OTF Bold" charset="-127"/>
              </a:rPr>
              <a:t>: Conv5-3 3x3x512 </a:t>
            </a:r>
            <a:r>
              <a:rPr kumimoji="1" lang="en-US" altLang="ko-KR" sz="2000" dirty="0">
                <a:latin typeface="나눔바른고딕OTF Bold" charset="-127"/>
                <a:ea typeface="나눔바른고딕OTF Bold" charset="-127"/>
                <a:sym typeface="Wingdings"/>
              </a:rPr>
              <a:t> 3x3x1024</a:t>
            </a:r>
            <a:endParaRPr kumimoji="1" lang="en-US" altLang="ko-KR" sz="20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/>
              <a:t>Reminder on popular nets.</a:t>
            </a:r>
          </a:p>
          <a:p>
            <a:r>
              <a:rPr kumimoji="1" lang="en-US" altLang="ko-KR" dirty="0" err="1"/>
              <a:t>GoogeLeNet</a:t>
            </a:r>
            <a:r>
              <a:rPr kumimoji="1" lang="en-US" altLang="ko-KR" dirty="0"/>
              <a:t> is most</a:t>
            </a:r>
            <a:br>
              <a:rPr kumimoji="1" lang="en-US" altLang="ko-KR" dirty="0"/>
            </a:br>
            <a:r>
              <a:rPr kumimoji="1" lang="en-US" altLang="ko-KR" dirty="0"/>
              <a:t>convolutional among these.</a:t>
            </a:r>
          </a:p>
          <a:p>
            <a:r>
              <a:rPr kumimoji="1" lang="en-US" altLang="ko-KR" dirty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789040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/>
              <a:t>Classification error:</a:t>
            </a:r>
          </a:p>
          <a:p>
            <a:r>
              <a:rPr kumimoji="1" lang="en-US" altLang="ko-KR" dirty="0"/>
              <a:t>1~2% performance drop on Top-5</a:t>
            </a:r>
          </a:p>
          <a:p>
            <a:r>
              <a:rPr kumimoji="1" lang="en-US" altLang="ko-KR" dirty="0" err="1"/>
              <a:t>AlexNet</a:t>
            </a:r>
            <a:r>
              <a:rPr kumimoji="1" lang="en-US" altLang="ko-KR" dirty="0"/>
              <a:t>-GAP drops with removal of FCs</a:t>
            </a:r>
          </a:p>
          <a:p>
            <a:r>
              <a:rPr kumimoji="1" lang="en-US" altLang="ko-KR" dirty="0" err="1"/>
              <a:t>GooLeNet</a:t>
            </a:r>
            <a:r>
              <a:rPr kumimoji="1" lang="en-US" altLang="ko-KR" dirty="0"/>
              <a:t>-GMP &amp; </a:t>
            </a:r>
            <a:r>
              <a:rPr kumimoji="1" lang="en-US" altLang="ko-KR" dirty="0" err="1"/>
              <a:t>GooLeNet</a:t>
            </a:r>
            <a:r>
              <a:rPr kumimoji="1" lang="en-US" altLang="ko-KR" dirty="0"/>
              <a:t>-GAP is similar</a:t>
            </a:r>
          </a:p>
          <a:p>
            <a:r>
              <a:rPr kumimoji="1" lang="en-US" altLang="ko-KR" dirty="0"/>
              <a:t>High classification performance is important to achieve good localization </a:t>
            </a:r>
          </a:p>
          <a:p>
            <a:pPr lvl="1"/>
            <a:r>
              <a:rPr kumimoji="1" lang="en-US" altLang="ko-KR" dirty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Generation of Bounding Box from CAM.</a:t>
            </a:r>
          </a:p>
          <a:p>
            <a:pPr lvl="1"/>
            <a:r>
              <a:rPr kumimoji="1" lang="en-US" altLang="ko-KR" dirty="0" err="1"/>
              <a:t>thresholding</a:t>
            </a:r>
            <a:r>
              <a:rPr kumimoji="1" lang="en-US" altLang="ko-KR" dirty="0"/>
              <a:t> to segment the </a:t>
            </a:r>
            <a:r>
              <a:rPr kumimoji="1" lang="en-US" altLang="ko-KR" dirty="0" err="1"/>
              <a:t>heatmap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20% of the max value of CAM, cover with</a:t>
            </a:r>
            <a:br>
              <a:rPr kumimoji="1" lang="en-US" altLang="ko-KR" dirty="0"/>
            </a:b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en-US" altLang="ko-KR" dirty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  <a:latin typeface="나눔바른고딕OTF Bold" charset="-127"/>
                <a:ea typeface="나눔바른고딕OTF Bold" charset="-127"/>
              </a:rPr>
              <a:t> GT</a:t>
            </a:r>
            <a:r>
              <a:rPr kumimoji="1" lang="en-US" altLang="ko-KR" dirty="0">
                <a:latin typeface="나눔바른고딕OTF Bold" charset="-127"/>
                <a:ea typeface="나눔바른고딕OTF Bold" charset="-127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bounding box</a:t>
            </a:r>
            <a:endParaRPr kumimoji="1"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/>
              <a:t>GoogLeNet-GAP</a:t>
            </a:r>
            <a:r>
              <a:rPr kumimoji="1" lang="en-US" altLang="ko-KR" dirty="0"/>
              <a:t> beats </a:t>
            </a:r>
            <a:br>
              <a:rPr kumimoji="1" lang="en-US" altLang="ko-KR" dirty="0"/>
            </a:br>
            <a:r>
              <a:rPr kumimoji="1" lang="en-US" altLang="ko-KR" b="1" dirty="0"/>
              <a:t>GoogLeNet</a:t>
            </a:r>
            <a:r>
              <a:rPr kumimoji="1" lang="en-US" altLang="ko-KR" dirty="0"/>
              <a:t> and </a:t>
            </a:r>
            <a:r>
              <a:rPr kumimoji="1" lang="en-US" altLang="ko-KR" b="1" dirty="0"/>
              <a:t>GoogLeNet-GMP</a:t>
            </a:r>
          </a:p>
          <a:p>
            <a:pPr lvl="1"/>
            <a:r>
              <a:rPr kumimoji="1" lang="en-US" altLang="ko-KR" b="1" dirty="0"/>
              <a:t>Weakly-supervised!!</a:t>
            </a:r>
          </a:p>
          <a:p>
            <a:pPr lvl="1"/>
            <a:r>
              <a:rPr kumimoji="1" lang="en-US" altLang="ko-KR" dirty="0"/>
              <a:t>Not trained on single annotated box.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b="1" dirty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/>
              <a:t>(heuristic)</a:t>
            </a:r>
          </a:p>
          <a:p>
            <a:pPr lvl="1"/>
            <a:r>
              <a:rPr kumimoji="1" lang="en-US" altLang="ko-KR" dirty="0"/>
              <a:t>loose </a:t>
            </a:r>
            <a:r>
              <a:rPr kumimoji="1" lang="en-US" altLang="ko-KR" dirty="0" err="1"/>
              <a:t>bbox</a:t>
            </a:r>
            <a:r>
              <a:rPr kumimoji="1" lang="en-US" altLang="ko-KR" dirty="0"/>
              <a:t> from top 3</a:t>
            </a:r>
            <a:r>
              <a:rPr kumimoji="1" lang="en-US" altLang="ko-KR" baseline="30000" dirty="0"/>
              <a:t>rd</a:t>
            </a:r>
            <a:r>
              <a:rPr kumimoji="1" lang="en-US" altLang="ko-KR" dirty="0"/>
              <a:t> predicted class.</a:t>
            </a:r>
          </a:p>
          <a:p>
            <a:r>
              <a:rPr kumimoji="1" lang="en-US" altLang="ko-KR" b="1" dirty="0"/>
              <a:t>GoogLeNet-GAP is closed to </a:t>
            </a:r>
            <a:br>
              <a:rPr kumimoji="1" lang="en-US" altLang="ko-KR" b="1" dirty="0"/>
            </a:br>
            <a:r>
              <a:rPr kumimoji="1" lang="en-US" altLang="ko-KR" b="1" dirty="0" err="1"/>
              <a:t>AlexNet</a:t>
            </a:r>
            <a:r>
              <a:rPr kumimoji="1" lang="en-US" altLang="ko-KR" b="1" dirty="0"/>
              <a:t> that learned supervised method.</a:t>
            </a:r>
            <a:endParaRPr kumimoji="1" lang="en-US" altLang="ko-KR" dirty="0"/>
          </a:p>
          <a:p>
            <a:r>
              <a:rPr kumimoji="1" lang="en-US" altLang="ko-KR" dirty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Features for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Usage CNN features (fc6, fc7 of AlexNet) as </a:t>
            </a:r>
            <a:r>
              <a:rPr kumimoji="1" lang="en-US" altLang="ko-KR" b="1" dirty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>
                <a:sym typeface="Wingdings"/>
              </a:rPr>
              <a:t> Used as very powerful feature without training on the task.</a:t>
            </a:r>
            <a:endParaRPr kumimoji="1" lang="en-US" altLang="ko-KR" dirty="0"/>
          </a:p>
          <a:p>
            <a:r>
              <a:rPr kumimoji="1" lang="en-US" altLang="ko-KR" dirty="0"/>
              <a:t>Use the features learned by GAP CNN. </a:t>
            </a:r>
            <a:r>
              <a:rPr kumimoji="1" lang="en-US" altLang="ko-KR" b="1" dirty="0"/>
              <a:t>Not trained for particular task!</a:t>
            </a:r>
          </a:p>
          <a:p>
            <a:r>
              <a:rPr kumimoji="1" lang="en-US" altLang="ko-KR" dirty="0"/>
              <a:t>Obtain weights by training a linear SVM on the </a:t>
            </a:r>
            <a:r>
              <a:rPr kumimoji="1" lang="en-US" altLang="ko-KR" dirty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/>
              <a:t> similar to mapping weight to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layer</a:t>
            </a:r>
          </a:p>
          <a:p>
            <a:r>
              <a:rPr kumimoji="1" lang="en-US" altLang="ko-KR" dirty="0"/>
              <a:t>Compare performance.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GoogLeNet-GAP outperforms </a:t>
            </a:r>
            <a:r>
              <a:rPr kumimoji="1" lang="en-US" altLang="ko-KR" dirty="0" err="1"/>
              <a:t>AlexNet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CAM</a:t>
            </a:r>
          </a:p>
          <a:p>
            <a:pPr lvl="1"/>
            <a:r>
              <a:rPr kumimoji="1" lang="en-US" altLang="ko-KR" dirty="0"/>
              <a:t>Very effective for generating localizable deep features for generic tasks.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Features for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/>
              <a:t>10 scene categories from SUN dataset. 4675 fully annotated images.</a:t>
            </a:r>
          </a:p>
          <a:p>
            <a:r>
              <a:rPr kumimoji="1" lang="en-US" altLang="ko-KR" dirty="0"/>
              <a:t>one-vs-all linear SVM for each scene category.</a:t>
            </a:r>
          </a:p>
          <a:p>
            <a:r>
              <a:rPr kumimoji="1" lang="en-US" altLang="ko-KR" dirty="0"/>
              <a:t>Compute the </a:t>
            </a:r>
            <a:r>
              <a:rPr kumimoji="1" lang="en-US" altLang="ko-KR" b="1" dirty="0">
                <a:solidFill>
                  <a:srgbClr val="CC0000"/>
                </a:solidFill>
              </a:rPr>
              <a:t>CAMs</a:t>
            </a:r>
            <a:r>
              <a:rPr kumimoji="1" lang="en-US" altLang="ko-KR" dirty="0">
                <a:solidFill>
                  <a:srgbClr val="CC0000"/>
                </a:solidFill>
              </a:rPr>
              <a:t> </a:t>
            </a:r>
            <a:r>
              <a:rPr kumimoji="1" lang="en-US" altLang="ko-KR" dirty="0"/>
              <a:t>using the weights of the linear SVM.</a:t>
            </a:r>
          </a:p>
          <a:p>
            <a:r>
              <a:rPr kumimoji="1" lang="en-US" altLang="ko-KR" b="1" dirty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/>
              <a:t>list top 6 objects that most frequently overlap </a:t>
            </a:r>
          </a:p>
          <a:p>
            <a:r>
              <a:rPr kumimoji="1" lang="en-US" altLang="ko-KR" dirty="0"/>
              <a:t>High activations regions </a:t>
            </a:r>
            <a:br>
              <a:rPr kumimoji="1" lang="en-US" altLang="ko-KR" dirty="0"/>
            </a:br>
            <a:r>
              <a:rPr kumimoji="1" lang="en-US" altLang="ko-KR" dirty="0"/>
              <a:t>correspond to objects indicative</a:t>
            </a:r>
            <a:br>
              <a:rPr kumimoji="1" lang="en-US" altLang="ko-KR" dirty="0"/>
            </a:br>
            <a:r>
              <a:rPr kumimoji="1" lang="en-US" altLang="ko-KR" dirty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/>
              <a:t>Concept localization in weakly labeled images</a:t>
            </a:r>
          </a:p>
          <a:p>
            <a:r>
              <a:rPr kumimoji="1" lang="en-US" altLang="ko-KR" sz="1600" dirty="0"/>
              <a:t>Positive set: short phrase in text caption</a:t>
            </a:r>
          </a:p>
          <a:p>
            <a:r>
              <a:rPr kumimoji="1" lang="en-US" altLang="ko-KR" sz="1600" dirty="0"/>
              <a:t>Negative set: randomly selected images</a:t>
            </a:r>
          </a:p>
          <a:p>
            <a:r>
              <a:rPr kumimoji="1" lang="en-US" altLang="ko-KR" sz="1600" dirty="0"/>
              <a:t>Model catch the concept, phrases are </a:t>
            </a:r>
            <a:br>
              <a:rPr kumimoji="1" lang="en-US" altLang="ko-KR" sz="1600" dirty="0"/>
            </a:br>
            <a:r>
              <a:rPr kumimoji="1" lang="en-US" altLang="ko-KR" sz="1600" dirty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/>
          </a:p>
          <a:p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2000" b="1" dirty="0"/>
              <a:t>Weakly supervised text detector</a:t>
            </a:r>
          </a:p>
          <a:p>
            <a:r>
              <a:rPr kumimoji="1" lang="en-US" altLang="ko-KR" sz="1600" dirty="0"/>
              <a:t>Positive set: 350 Google Street View images that contain text.</a:t>
            </a:r>
          </a:p>
          <a:p>
            <a:r>
              <a:rPr kumimoji="1" lang="en-US" altLang="ko-KR" sz="1600" dirty="0"/>
              <a:t>Negative set: outdoor scene images in </a:t>
            </a:r>
            <a:br>
              <a:rPr kumimoji="1" lang="en-US" altLang="ko-KR" sz="1600" dirty="0"/>
            </a:br>
            <a:r>
              <a:rPr kumimoji="1" lang="en-US" altLang="ko-KR" sz="1600" dirty="0"/>
              <a:t>SUN dataset</a:t>
            </a:r>
          </a:p>
          <a:p>
            <a:r>
              <a:rPr kumimoji="1" lang="en-US" altLang="ko-KR" sz="1600" dirty="0"/>
              <a:t>Text highlighted without bounding box </a:t>
            </a:r>
            <a:br>
              <a:rPr kumimoji="1" lang="en-US" altLang="ko-KR" sz="1600" dirty="0"/>
            </a:br>
            <a:r>
              <a:rPr kumimoji="1" lang="en-US" altLang="ko-KR" sz="1600" dirty="0"/>
              <a:t>annotations.</a:t>
            </a:r>
          </a:p>
          <a:p>
            <a:endParaRPr kumimoji="1" lang="en-US" altLang="ko-KR" sz="1600" dirty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General technique called </a:t>
            </a:r>
            <a:r>
              <a:rPr kumimoji="1" lang="en-US" altLang="ko-KR" b="1" dirty="0"/>
              <a:t>Class Activation Mapping (CAM) </a:t>
            </a:r>
            <a:r>
              <a:rPr kumimoji="1" lang="en-US" altLang="ko-KR" dirty="0"/>
              <a:t>with Global Average Pooling has been proposed</a:t>
            </a:r>
          </a:p>
          <a:p>
            <a:r>
              <a:rPr kumimoji="1" lang="en-US" altLang="ko-KR" dirty="0"/>
              <a:t>Classification-trained CNNs can learn object localization.</a:t>
            </a:r>
          </a:p>
          <a:p>
            <a:pPr lvl="1"/>
            <a:r>
              <a:rPr kumimoji="1" lang="en-US" altLang="ko-KR" b="1" dirty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/>
              <a:t>CAM is useful to </a:t>
            </a:r>
            <a:r>
              <a:rPr kumimoji="1" lang="en-US" altLang="ko-KR" b="1" dirty="0">
                <a:solidFill>
                  <a:srgbClr val="FF0000"/>
                </a:solidFill>
              </a:rPr>
              <a:t>visualize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the predicted class scores. </a:t>
            </a:r>
          </a:p>
          <a:p>
            <a:pPr lvl="1"/>
            <a:r>
              <a:rPr kumimoji="1" lang="en-US" altLang="ko-KR" dirty="0"/>
              <a:t>Highlights discriminative object parts detected by CNN.</a:t>
            </a:r>
          </a:p>
          <a:p>
            <a:r>
              <a:rPr kumimoji="1" lang="en-US" altLang="ko-KR" dirty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/>
              <a:t>CAM localization technique generalized to other visual recognition tasks.</a:t>
            </a:r>
          </a:p>
          <a:p>
            <a:pPr lvl="1"/>
            <a:r>
              <a:rPr kumimoji="1" lang="en-US" altLang="ko-KR" dirty="0"/>
              <a:t>Generic localizable deep features applicable to various tasks.</a:t>
            </a:r>
          </a:p>
          <a:p>
            <a:pPr lvl="2"/>
            <a:r>
              <a:rPr kumimoji="1" lang="en-US" altLang="ko-KR" dirty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Only trained with </a:t>
            </a:r>
            <a:r>
              <a:rPr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class label 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Localization by </a:t>
            </a:r>
            <a:r>
              <a:rPr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Class Activation Map (CAM)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139167"/>
            <a:ext cx="8957320" cy="932772"/>
          </a:xfrm>
        </p:spPr>
        <p:txBody>
          <a:bodyPr/>
          <a:lstStyle/>
          <a:p>
            <a:r>
              <a:rPr lang="en-US" altLang="ko-KR" sz="3500" dirty="0"/>
              <a:t>Weakly Supervised Object Localization</a:t>
            </a:r>
            <a:endParaRPr lang="ko-KR" altLang="en-US" sz="3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나눔바른고딕OTF Bold" charset="-127"/>
                <a:ea typeface="나눔바른고딕OTF Bold" charset="-127"/>
              </a:rPr>
              <a:t>Usually </a:t>
            </a:r>
            <a:r>
              <a:rPr kumimoji="1" lang="en-US" altLang="ko-KR" b="1" dirty="0">
                <a:latin typeface="나눔바른고딕OTF Bold" charset="-127"/>
                <a:ea typeface="나눔바른고딕OTF Bold" charset="-127"/>
              </a:rPr>
              <a:t>supervised learning</a:t>
            </a:r>
            <a:r>
              <a:rPr kumimoji="1" lang="en-US" altLang="ko-KR" dirty="0">
                <a:latin typeface="나눔바른고딕OTF Bold" charset="-127"/>
                <a:ea typeface="나눔바른고딕OTF Bold" charset="-127"/>
              </a:rPr>
              <a:t> of localization is </a:t>
            </a:r>
            <a:r>
              <a:rPr kumimoji="1" lang="en-US" altLang="ko-KR" b="1" dirty="0">
                <a:latin typeface="나눔바른고딕OTF Bold" charset="-127"/>
                <a:ea typeface="나눔바른고딕OTF Bold" charset="-127"/>
              </a:rPr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atin typeface="나눔바른고딕OTF Bold" charset="-127"/>
                <a:ea typeface="나눔바른고딕OTF Bold" charset="-127"/>
              </a:rPr>
              <a:t>What if </a:t>
            </a:r>
            <a:r>
              <a:rPr kumimoji="1" lang="en-US" altLang="ko-KR" b="1" dirty="0">
                <a:latin typeface="나눔바른고딕OTF Bold" charset="-127"/>
                <a:ea typeface="나눔바른고딕OTF Bold" charset="-127"/>
              </a:rPr>
              <a:t>localization is possible with image label</a:t>
            </a:r>
            <a:r>
              <a:rPr kumimoji="1" lang="en-US" altLang="ko-KR" dirty="0">
                <a:latin typeface="나눔바른고딕OTF Bold" charset="-127"/>
                <a:ea typeface="나눔바른고딕OTF Bold" charset="-127"/>
              </a:rPr>
              <a:t> without 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Today’s seminar: Learning Deep Features for Discriminative Localization</a:t>
            </a:r>
          </a:p>
          <a:p>
            <a:pPr algn="r"/>
            <a:r>
              <a:rPr kumimoji="1" lang="en-US" altLang="ko-KR" sz="12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hlinkClick r:id="rId4"/>
              </a:rPr>
              <a:t>1512.04150v1</a:t>
            </a:r>
            <a:r>
              <a:rPr kumimoji="1" lang="en-US" altLang="ko-KR" sz="12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 Zhou </a:t>
            </a:r>
            <a:r>
              <a:rPr kumimoji="1" lang="en-US" altLang="ko-KR" sz="1200" i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et al</a:t>
            </a:r>
            <a:r>
              <a:rPr kumimoji="1" lang="en-US" altLang="ko-KR" sz="12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. 2015 CVPR2016</a:t>
            </a:r>
            <a:endParaRPr lang="ko-KR" altLang="en-US" sz="1200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Convolutional layers can localize objects.</a:t>
            </a:r>
          </a:p>
          <a:p>
            <a:r>
              <a:rPr kumimoji="1" lang="en-US" altLang="ko-KR" dirty="0"/>
              <a:t>The ability is lost when </a:t>
            </a:r>
            <a:r>
              <a:rPr kumimoji="1" lang="en-US" altLang="ko-KR" b="1" dirty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/>
              <a:t>used for classification.</a:t>
            </a:r>
          </a:p>
          <a:p>
            <a:r>
              <a:rPr kumimoji="1" lang="en-US" altLang="ko-KR" dirty="0"/>
              <a:t>Network in Network and GoogLeNet use fully convolutional network</a:t>
            </a:r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avoid use of fc layers (except last layer) </a:t>
            </a:r>
          </a:p>
          <a:p>
            <a:r>
              <a:rPr kumimoji="1" lang="en-US" altLang="ko-KR" dirty="0"/>
              <a:t>Global pooling layer used as structural regularizer, preventing overfitting.</a:t>
            </a:r>
          </a:p>
          <a:p>
            <a:r>
              <a:rPr kumimoji="1" lang="en-US" altLang="ko-KR" dirty="0"/>
              <a:t>[</a:t>
            </a:r>
            <a:r>
              <a:rPr kumimoji="1" lang="en-US" altLang="ko-KR" dirty="0" err="1"/>
              <a:t>Oquab</a:t>
            </a:r>
            <a:r>
              <a:rPr kumimoji="1" lang="en-US" altLang="ko-KR" dirty="0"/>
              <a:t> et al 2015] use </a:t>
            </a:r>
            <a:r>
              <a:rPr kumimoji="1" lang="en-US" altLang="ko-KR" b="1" dirty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/>
              <a:t>to localize</a:t>
            </a:r>
          </a:p>
          <a:p>
            <a:pPr lvl="1"/>
            <a:r>
              <a:rPr kumimoji="1" lang="en-US" altLang="ko-KR" dirty="0"/>
              <a:t>Limited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Is object localization for free? – Weakly-supervised learning with convolutional neural networks </a:t>
            </a:r>
            <a:endParaRPr lang="en-US" altLang="ko-KR" sz="800" dirty="0">
              <a:solidFill>
                <a:prstClr val="black"/>
              </a:solidFill>
              <a:latin typeface="나눔바른고딕OTF Bold" charset="-127"/>
              <a:ea typeface="나눔바른고딕OTF Bold" charset="-127"/>
              <a:hlinkClick r:id="" action="ppaction://noaction"/>
            </a:endParaRPr>
          </a:p>
          <a:p>
            <a:pPr algn="r"/>
            <a:r>
              <a:rPr lang="en-US" altLang="ko-KR" sz="8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hlinkClick r:id="" action="ppaction://noaction"/>
              </a:rPr>
              <a:t>arxiv</a:t>
            </a:r>
            <a:r>
              <a:rPr lang="en-US" altLang="ko-KR" sz="8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800" dirty="0" err="1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Oquab</a:t>
            </a:r>
            <a:r>
              <a:rPr lang="en-US" altLang="ko-KR" sz="8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800" i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et al</a:t>
            </a:r>
            <a:r>
              <a:rPr lang="en-US" altLang="ko-KR" sz="8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. CVPR2015</a:t>
            </a:r>
            <a:endParaRPr lang="ko-KR" altLang="en-US" sz="800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Today’s seminar: Learning Deep Features for Discriminative Localization</a:t>
            </a:r>
          </a:p>
          <a:p>
            <a:pPr algn="r"/>
            <a:r>
              <a:rPr kumimoji="1" lang="en-US" altLang="ko-KR" sz="12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hlinkClick r:id="rId4"/>
              </a:rPr>
              <a:t>1512.04150v1</a:t>
            </a:r>
            <a:r>
              <a:rPr kumimoji="1" lang="en-US" altLang="ko-KR" sz="12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 Zhou </a:t>
            </a:r>
            <a:r>
              <a:rPr kumimoji="1" lang="en-US" altLang="ko-KR" sz="1200" i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et al</a:t>
            </a:r>
            <a:r>
              <a:rPr kumimoji="1" lang="en-US" altLang="ko-KR" sz="12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. 2015 CVPR2016</a:t>
            </a:r>
            <a:endParaRPr lang="ko-KR" altLang="en-US" sz="1200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>
                <a:latin typeface="나눔바른고딕OTF Bold" charset="-127"/>
                <a:ea typeface="나눔바른고딕OTF Bold" charset="-127"/>
              </a:rPr>
              <a:t>AlexNet+GAP+places205</a:t>
            </a:r>
            <a:endParaRPr kumimoji="1"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solidFill>
                    <a:prstClr val="black"/>
                  </a:solidFill>
                  <a:latin typeface="나눔바른고딕OTF Bold" charset="-127"/>
                  <a:ea typeface="나눔바른고딕OTF Bold" charset="-127"/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512</a:t>
            </a:r>
            <a:endParaRPr kumimoji="1" lang="ko-KR" altLang="en-US" sz="1000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205</a:t>
            </a:r>
            <a:endParaRPr kumimoji="1" lang="ko-KR" altLang="en-US" sz="1000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 dirty="0">
              <a:solidFill>
                <a:prstClr val="black"/>
              </a:solidFill>
              <a:latin typeface="나눔바른고딕OTF Bold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by projecting back the weights of output layer to convolutional feature maps. 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latin typeface="나눔바른고딕OTF Bold" charset="-127"/>
                <a:ea typeface="나눔바른고딕OTF Bold" charset="-127"/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latin typeface="나눔바른고딕OTF Bold" charset="-127"/>
              <a:ea typeface="나눔바른고딕OTF Bold" charset="-127"/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32158</TotalTime>
  <Words>1092</Words>
  <Application>Microsoft Office PowerPoint</Application>
  <PresentationFormat>화면 슬라이드 쇼(4:3)</PresentationFormat>
  <Paragraphs>172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Meiryo UI</vt:lpstr>
      <vt:lpstr>NanumBarunGothicOTF</vt:lpstr>
      <vt:lpstr>나눔바른고딕OTF Bold</vt:lpstr>
      <vt:lpstr>맑은 고딕</vt:lpstr>
      <vt:lpstr>휴먼둥근헤드라인</vt:lpstr>
      <vt:lpstr>Arial</vt:lpstr>
      <vt:lpstr>Garamond</vt:lpstr>
      <vt:lpstr>Wingdings</vt:lpstr>
      <vt:lpstr>Office 테마</vt:lpstr>
      <vt:lpstr>PowerPoint 프레젠테이션</vt:lpstr>
      <vt:lpstr>Weakly Supervised?</vt:lpstr>
      <vt:lpstr>Introduction</vt:lpstr>
      <vt:lpstr>Introduction</vt:lpstr>
      <vt:lpstr>Introduction</vt:lpstr>
      <vt:lpstr>Weakly Supervised Object Localization</vt:lpstr>
      <vt:lpstr>Related Works</vt:lpstr>
      <vt:lpstr>Architecture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프레젠테이션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892</cp:revision>
  <dcterms:created xsi:type="dcterms:W3CDTF">2010-03-17T18:05:41Z</dcterms:created>
  <dcterms:modified xsi:type="dcterms:W3CDTF">2020-03-27T07:03:02Z</dcterms:modified>
</cp:coreProperties>
</file>